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2" r:id="rId3"/>
    <p:sldId id="260" r:id="rId4"/>
    <p:sldId id="261" r:id="rId5"/>
    <p:sldId id="259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12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29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5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5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10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7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44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85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172D6-E76C-084C-AB49-1F393BD9158F}" type="datetimeFigureOut">
              <a:rPr lang="en-US" smtClean="0"/>
              <a:t>3/15/20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401D7-FD45-8E43-A281-DFEF0A45A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1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hite, sitting, black&#10;&#10;Description automatically generated">
            <a:extLst>
              <a:ext uri="{FF2B5EF4-FFF2-40B4-BE49-F238E27FC236}">
                <a16:creationId xmlns:a16="http://schemas.microsoft.com/office/drawing/2014/main" id="{7783B678-EFBB-0B4E-A5BC-B6A994E5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11486D-3F4E-3448-8A6E-DB5BD6C8A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0" t="20405" r="16258" b="50000"/>
          <a:stretch/>
        </p:blipFill>
        <p:spPr>
          <a:xfrm>
            <a:off x="3185885" y="4609202"/>
            <a:ext cx="5399315" cy="1469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E5007-A6DA-FF47-B4A3-9FDE83885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3" t="11368" r="18150" b="50000"/>
          <a:stretch/>
        </p:blipFill>
        <p:spPr>
          <a:xfrm>
            <a:off x="4042228" y="3143644"/>
            <a:ext cx="4310744" cy="19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5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hite, sitting, black&#10;&#10;Description automatically generated">
            <a:extLst>
              <a:ext uri="{FF2B5EF4-FFF2-40B4-BE49-F238E27FC236}">
                <a16:creationId xmlns:a16="http://schemas.microsoft.com/office/drawing/2014/main" id="{7783B678-EFBB-0B4E-A5BC-B6A994E5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6E1810-58DA-144C-BE09-E7C0B86830EA}"/>
              </a:ext>
            </a:extLst>
          </p:cNvPr>
          <p:cNvSpPr txBox="1"/>
          <p:nvPr/>
        </p:nvSpPr>
        <p:spPr>
          <a:xfrm>
            <a:off x="300313" y="683436"/>
            <a:ext cx="84435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effectLst>
                  <a:outerShdw blurRad="12700" dist="50800" dir="2700000" algn="tl" rotWithShape="0">
                    <a:prstClr val="black"/>
                  </a:outerShdw>
                </a:effectLst>
                <a:latin typeface="Athelas" panose="02000503000000020003" pitchFamily="2" charset="77"/>
              </a:rPr>
              <a:t>Titus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12700" dist="50800" dir="2700000" algn="tl" rotWithShape="0">
                    <a:prstClr val="black"/>
                  </a:outerShdw>
                </a:effectLst>
                <a:latin typeface="Baghdad" pitchFamily="2" charset="-78"/>
                <a:cs typeface="Baghdad" pitchFamily="2" charset="-78"/>
              </a:rPr>
              <a:t>1:5</a:t>
            </a:r>
          </a:p>
          <a:p>
            <a:r>
              <a:rPr lang="en-US" sz="4000" baseline="30000" dirty="0">
                <a:solidFill>
                  <a:schemeClr val="bg1"/>
                </a:solidFill>
                <a:effectLst>
                  <a:outerShdw blurRad="12700" dist="50800" dir="2700000" algn="tl" rotWithShape="0">
                    <a:prstClr val="black"/>
                  </a:outerShdw>
                </a:effectLst>
                <a:latin typeface="Athelas" panose="02000503000000020003" pitchFamily="2" charset="77"/>
              </a:rPr>
              <a:t>5 </a:t>
            </a:r>
            <a:r>
              <a:rPr lang="en-US" sz="4000" dirty="0">
                <a:solidFill>
                  <a:schemeClr val="bg1"/>
                </a:solidFill>
                <a:effectLst>
                  <a:outerShdw blurRad="12700" dist="50800" dir="2700000" algn="tl" rotWithShape="0">
                    <a:prstClr val="black"/>
                  </a:outerShdw>
                </a:effectLst>
                <a:latin typeface="Athelas" panose="02000503000000020003" pitchFamily="2" charset="77"/>
              </a:rPr>
              <a:t>This is why I left you in Crete, so that you might put what remained into order, and appoint elders in every town as I directed you…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9C057-A77E-E947-A0D0-3839DD234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0" t="20405" r="16258" b="50000"/>
          <a:stretch/>
        </p:blipFill>
        <p:spPr>
          <a:xfrm>
            <a:off x="3744685" y="5244202"/>
            <a:ext cx="5399315" cy="1469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E9469-F75F-BA41-A73E-044B671255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3" t="11368" r="18150" b="50000"/>
          <a:stretch/>
        </p:blipFill>
        <p:spPr>
          <a:xfrm>
            <a:off x="4601028" y="3778644"/>
            <a:ext cx="4310744" cy="19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43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229E8-C718-4044-B10B-BE4D398C6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582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42E931E-75FC-5D47-828C-97CC0D95E269}"/>
              </a:ext>
            </a:extLst>
          </p:cNvPr>
          <p:cNvSpPr/>
          <p:nvPr/>
        </p:nvSpPr>
        <p:spPr>
          <a:xfrm>
            <a:off x="3591098" y="4039986"/>
            <a:ext cx="1496291" cy="7481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8"/>
            <a:ext cx="8178800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B7E41-496D-DA45-AEBF-EAF504463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" y="3175462"/>
            <a:ext cx="8158577" cy="3039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4204AA-2107-B240-8D91-64448AC40767}"/>
              </a:ext>
            </a:extLst>
          </p:cNvPr>
          <p:cNvSpPr txBox="1"/>
          <p:nvPr/>
        </p:nvSpPr>
        <p:spPr>
          <a:xfrm>
            <a:off x="482601" y="724525"/>
            <a:ext cx="83036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aghdad" pitchFamily="2" charset="-78"/>
                <a:cs typeface="Baghdad" pitchFamily="2" charset="-78"/>
              </a:rPr>
              <a:t>CRETE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ghdad" pitchFamily="2" charset="-78"/>
                <a:cs typeface="Baghdad" pitchFamily="2" charset="-78"/>
              </a:rPr>
              <a:t>Largest island in Greece, flourished 2600-1100</a:t>
            </a:r>
            <a:r>
              <a:rPr lang="en-US" sz="2000" dirty="0">
                <a:latin typeface="Baghdad" pitchFamily="2" charset="-78"/>
                <a:cs typeface="Baghdad" pitchFamily="2" charset="-78"/>
              </a:rPr>
              <a:t>BC.</a:t>
            </a:r>
            <a:endParaRPr lang="en-US" dirty="0">
              <a:latin typeface="Baghdad" pitchFamily="2" charset="-78"/>
              <a:cs typeface="Baghdad" pitchFamily="2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ghdad" pitchFamily="2" charset="-78"/>
                <a:cs typeface="Baghdad" pitchFamily="2" charset="-78"/>
              </a:rPr>
              <a:t>Cults for Augustus &amp; Roma near capital city.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ghdad" pitchFamily="2" charset="-78"/>
                <a:cs typeface="Baghdad" pitchFamily="2" charset="-78"/>
              </a:rPr>
              <a:t>Jewish presence there. </a:t>
            </a:r>
            <a:r>
              <a:rPr lang="en-US" sz="2800" i="1" dirty="0">
                <a:latin typeface="Baghdad" pitchFamily="2" charset="-78"/>
                <a:cs typeface="Baghdad" pitchFamily="2" charset="-78"/>
              </a:rPr>
              <a:t>(Acts 2:11)</a:t>
            </a:r>
            <a:endParaRPr lang="en-US" sz="2800" dirty="0">
              <a:latin typeface="Baghdad" pitchFamily="2" charset="-78"/>
              <a:cs typeface="Baghdad" pitchFamily="2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Baghdad" pitchFamily="2" charset="-78"/>
                <a:cs typeface="Baghdad" pitchFamily="2" charset="-78"/>
              </a:rPr>
              <a:t>Eusebius wrote about spread of Christianity.</a:t>
            </a:r>
          </a:p>
        </p:txBody>
      </p:sp>
    </p:spTree>
    <p:extLst>
      <p:ext uri="{BB962C8B-B14F-4D97-AF65-F5344CB8AC3E}">
        <p14:creationId xmlns:p14="http://schemas.microsoft.com/office/powerpoint/2010/main" val="31742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426D8-EA38-0D46-A15C-3EF3A64398C2}"/>
              </a:ext>
            </a:extLst>
          </p:cNvPr>
          <p:cNvSpPr txBox="1"/>
          <p:nvPr/>
        </p:nvSpPr>
        <p:spPr>
          <a:xfrm>
            <a:off x="2877673" y="2775637"/>
            <a:ext cx="1521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Teach Us Like Titus</a:t>
            </a:r>
          </a:p>
        </p:txBody>
      </p:sp>
      <p:pic>
        <p:nvPicPr>
          <p:cNvPr id="10" name="Picture 9" descr="A picture containing white, black, sitting, standing&#10;&#10;Description automatically generated">
            <a:extLst>
              <a:ext uri="{FF2B5EF4-FFF2-40B4-BE49-F238E27FC236}">
                <a16:creationId xmlns:a16="http://schemas.microsoft.com/office/drawing/2014/main" id="{EA189483-F267-6642-962E-E076C86E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759566-A3B0-6C49-8AC4-97D2A5C8F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t="1854" r="1697"/>
          <a:stretch/>
        </p:blipFill>
        <p:spPr>
          <a:xfrm>
            <a:off x="0" y="0"/>
            <a:ext cx="9144000" cy="69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426D8-EA38-0D46-A15C-3EF3A64398C2}"/>
              </a:ext>
            </a:extLst>
          </p:cNvPr>
          <p:cNvSpPr txBox="1"/>
          <p:nvPr/>
        </p:nvSpPr>
        <p:spPr>
          <a:xfrm>
            <a:off x="2877673" y="2775637"/>
            <a:ext cx="1521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Teach Us Like Titus</a:t>
            </a:r>
          </a:p>
        </p:txBody>
      </p:sp>
      <p:pic>
        <p:nvPicPr>
          <p:cNvPr id="10" name="Picture 9" descr="A picture containing white, black, sitting, standing&#10;&#10;Description automatically generated">
            <a:extLst>
              <a:ext uri="{FF2B5EF4-FFF2-40B4-BE49-F238E27FC236}">
                <a16:creationId xmlns:a16="http://schemas.microsoft.com/office/drawing/2014/main" id="{EA189483-F267-6642-962E-E076C86E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C30719-B18C-094C-AA0D-28CEA6AA7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t="1854" r="1697"/>
          <a:stretch/>
        </p:blipFill>
        <p:spPr>
          <a:xfrm>
            <a:off x="0" y="0"/>
            <a:ext cx="9144000" cy="6914918"/>
          </a:xfrm>
          <a:prstGeom prst="rect">
            <a:avLst/>
          </a:prstGeom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A4C3C24-BB63-AD4A-89F6-86B81C4CC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22257"/>
          <a:stretch/>
        </p:blipFill>
        <p:spPr>
          <a:xfrm>
            <a:off x="973069" y="2249715"/>
            <a:ext cx="8170931" cy="46238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684F1BC-3A79-F04A-A27E-0772493DBF87}"/>
              </a:ext>
            </a:extLst>
          </p:cNvPr>
          <p:cNvSpPr/>
          <p:nvPr/>
        </p:nvSpPr>
        <p:spPr>
          <a:xfrm>
            <a:off x="2714171" y="1611475"/>
            <a:ext cx="2481943" cy="74814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11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426D8-EA38-0D46-A15C-3EF3A64398C2}"/>
              </a:ext>
            </a:extLst>
          </p:cNvPr>
          <p:cNvSpPr txBox="1"/>
          <p:nvPr/>
        </p:nvSpPr>
        <p:spPr>
          <a:xfrm>
            <a:off x="2877673" y="2775637"/>
            <a:ext cx="1521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Teach Us Like Titus</a:t>
            </a:r>
          </a:p>
        </p:txBody>
      </p:sp>
      <p:pic>
        <p:nvPicPr>
          <p:cNvPr id="10" name="Picture 9" descr="A picture containing white, black, sitting, standing&#10;&#10;Description automatically generated">
            <a:extLst>
              <a:ext uri="{FF2B5EF4-FFF2-40B4-BE49-F238E27FC236}">
                <a16:creationId xmlns:a16="http://schemas.microsoft.com/office/drawing/2014/main" id="{EA189483-F267-6642-962E-E076C86E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498C3-CF3A-5C4A-A8EE-BF3C8DCD0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t="1854" r="1697"/>
          <a:stretch/>
        </p:blipFill>
        <p:spPr>
          <a:xfrm>
            <a:off x="0" y="0"/>
            <a:ext cx="9144000" cy="69149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A53BFD-CE57-5644-A444-4FB8D03BDB45}"/>
              </a:ext>
            </a:extLst>
          </p:cNvPr>
          <p:cNvSpPr/>
          <p:nvPr/>
        </p:nvSpPr>
        <p:spPr>
          <a:xfrm>
            <a:off x="4398793" y="2104961"/>
            <a:ext cx="1857829" cy="74814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2D214F-BB40-9447-84EE-251A20BEB2B4}"/>
              </a:ext>
            </a:extLst>
          </p:cNvPr>
          <p:cNvSpPr/>
          <p:nvPr/>
        </p:nvSpPr>
        <p:spPr>
          <a:xfrm>
            <a:off x="1" y="2605743"/>
            <a:ext cx="1712686" cy="74814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2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1426D8-EA38-0D46-A15C-3EF3A64398C2}"/>
              </a:ext>
            </a:extLst>
          </p:cNvPr>
          <p:cNvSpPr txBox="1"/>
          <p:nvPr/>
        </p:nvSpPr>
        <p:spPr>
          <a:xfrm>
            <a:off x="2877673" y="2775637"/>
            <a:ext cx="1521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Teach Us Like Titus</a:t>
            </a:r>
          </a:p>
        </p:txBody>
      </p:sp>
      <p:pic>
        <p:nvPicPr>
          <p:cNvPr id="10" name="Picture 9" descr="A picture containing white, black, sitting, standing&#10;&#10;Description automatically generated">
            <a:extLst>
              <a:ext uri="{FF2B5EF4-FFF2-40B4-BE49-F238E27FC236}">
                <a16:creationId xmlns:a16="http://schemas.microsoft.com/office/drawing/2014/main" id="{EA189483-F267-6642-962E-E076C86E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1498C3-CF3A-5C4A-A8EE-BF3C8DCD0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" t="1854" r="1697"/>
          <a:stretch/>
        </p:blipFill>
        <p:spPr>
          <a:xfrm>
            <a:off x="0" y="0"/>
            <a:ext cx="9144000" cy="69149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863E66-FFC1-1644-901D-A4A7A09B0AA5}"/>
              </a:ext>
            </a:extLst>
          </p:cNvPr>
          <p:cNvCxnSpPr/>
          <p:nvPr/>
        </p:nvCxnSpPr>
        <p:spPr>
          <a:xfrm>
            <a:off x="2525486" y="5123542"/>
            <a:ext cx="6371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A8E41-EECD-CC44-B4AF-6BD3D4B3FFDF}"/>
              </a:ext>
            </a:extLst>
          </p:cNvPr>
          <p:cNvCxnSpPr>
            <a:cxnSpLocks/>
          </p:cNvCxnSpPr>
          <p:nvPr/>
        </p:nvCxnSpPr>
        <p:spPr>
          <a:xfrm>
            <a:off x="108858" y="5624285"/>
            <a:ext cx="2561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03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hite, sitting, black&#10;&#10;Description automatically generated">
            <a:extLst>
              <a:ext uri="{FF2B5EF4-FFF2-40B4-BE49-F238E27FC236}">
                <a16:creationId xmlns:a16="http://schemas.microsoft.com/office/drawing/2014/main" id="{7783B678-EFBB-0B4E-A5BC-B6A994E5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899CA7-1DFB-6040-99C6-1CD3048B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0" t="20405" r="16258" b="50000"/>
          <a:stretch/>
        </p:blipFill>
        <p:spPr>
          <a:xfrm>
            <a:off x="3744685" y="5244202"/>
            <a:ext cx="5399315" cy="1469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079BAA-65D1-0342-8F28-0916718B4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23" t="11368" r="18150" b="50000"/>
          <a:stretch/>
        </p:blipFill>
        <p:spPr>
          <a:xfrm>
            <a:off x="4601028" y="3778644"/>
            <a:ext cx="4310744" cy="1918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7DBFA-01F1-A54B-B7E5-2416506BE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0" y="397941"/>
            <a:ext cx="9144000" cy="52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88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82</Words>
  <Application>Microsoft Macintosh PowerPoint</Application>
  <PresentationFormat>On-screen Show (4:3)</PresentationFormat>
  <Paragraphs>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Athelas</vt:lpstr>
      <vt:lpstr>Baghdad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2020-03-14T20:05:47Z</dcterms:created>
  <dcterms:modified xsi:type="dcterms:W3CDTF">2020-03-15T12:07:59Z</dcterms:modified>
</cp:coreProperties>
</file>