
<file path=[Content_Types].xml><?xml version="1.0" encoding="utf-8"?>
<Types xmlns="http://schemas.openxmlformats.org/package/2006/content-types">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87" r:id="rId3"/>
    <p:sldId id="288" r:id="rId4"/>
    <p:sldId id="289" r:id="rId5"/>
    <p:sldId id="290" r:id="rId6"/>
    <p:sldId id="292" r:id="rId7"/>
    <p:sldId id="293" r:id="rId8"/>
    <p:sldId id="294" r:id="rId9"/>
    <p:sldId id="295" r:id="rId10"/>
    <p:sldId id="296" r:id="rId11"/>
    <p:sldId id="29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14"/>
    <p:restoredTop sz="94604"/>
  </p:normalViewPr>
  <p:slideViewPr>
    <p:cSldViewPr snapToGrid="0" snapToObjects="1">
      <p:cViewPr varScale="1">
        <p:scale>
          <a:sx n="90" d="100"/>
          <a:sy n="90" d="100"/>
        </p:scale>
        <p:origin x="21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1D019-2DBE-0A4E-A9E4-643D3DCA34EE}" type="datetimeFigureOut">
              <a:rPr lang="en-US" smtClean="0"/>
              <a:t>3/1/20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879DE-3FBC-7F4E-9506-F844C9EEEDE4}" type="slidenum">
              <a:rPr lang="en-US" smtClean="0"/>
              <a:t>‹#›</a:t>
            </a:fld>
            <a:endParaRPr lang="en-US"/>
          </a:p>
        </p:txBody>
      </p:sp>
    </p:spTree>
    <p:extLst>
      <p:ext uri="{BB962C8B-B14F-4D97-AF65-F5344CB8AC3E}">
        <p14:creationId xmlns:p14="http://schemas.microsoft.com/office/powerpoint/2010/main" val="426827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dirty="0">
                <a:latin typeface="+mn-lt"/>
              </a:rPr>
              <a:t>4. Abraham and Sarah loved Isaac very much and looked forward to the day when Isaac would marry and have children.  Then those children would grow up and have children and then those children would grow up and have children.  </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2</a:t>
            </a:fld>
            <a:endParaRPr lang="en-NZ"/>
          </a:p>
        </p:txBody>
      </p:sp>
    </p:spTree>
    <p:extLst>
      <p:ext uri="{BB962C8B-B14F-4D97-AF65-F5344CB8AC3E}">
        <p14:creationId xmlns:p14="http://schemas.microsoft.com/office/powerpoint/2010/main" val="212771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dirty="0">
                <a:latin typeface="+mn-lt"/>
              </a:rPr>
              <a:t>5. Abraham loved his son and loved God.  Even though Abraham loved God and believed what God said a day came when Abraham was tested.  The testing day was the day God asked Abraham to do a very difficult thing.</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3</a:t>
            </a:fld>
            <a:endParaRPr lang="en-NZ"/>
          </a:p>
        </p:txBody>
      </p:sp>
    </p:spTree>
    <p:extLst>
      <p:ext uri="{BB962C8B-B14F-4D97-AF65-F5344CB8AC3E}">
        <p14:creationId xmlns:p14="http://schemas.microsoft.com/office/powerpoint/2010/main" val="44970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6. During the time of Abraham</a:t>
            </a:r>
            <a:r>
              <a:rPr lang="en-NZ" sz="1200" b="0" i="0" kern="1200" baseline="0" dirty="0">
                <a:solidFill>
                  <a:schemeClr val="tx1"/>
                </a:solidFill>
                <a:effectLst/>
                <a:latin typeface="+mn-lt"/>
                <a:ea typeface="+mn-ea"/>
                <a:cs typeface="+mn-cs"/>
              </a:rPr>
              <a:t> people showed their devotion to God by placing food or sometimes an animal they had killed on an altar and burning it up.   This was called a “sacrifice”. </a:t>
            </a:r>
            <a:br>
              <a:rPr lang="en-NZ" sz="1200" b="0" i="0" kern="1200" baseline="0" dirty="0">
                <a:solidFill>
                  <a:schemeClr val="tx1"/>
                </a:solidFill>
                <a:effectLst/>
                <a:latin typeface="+mn-lt"/>
                <a:ea typeface="+mn-ea"/>
                <a:cs typeface="+mn-cs"/>
              </a:rPr>
            </a:br>
            <a:br>
              <a:rPr lang="en-NZ" sz="1200" b="0" i="0" kern="1200" baseline="0" dirty="0">
                <a:solidFill>
                  <a:schemeClr val="tx1"/>
                </a:solidFill>
                <a:effectLst/>
                <a:latin typeface="+mn-lt"/>
                <a:ea typeface="+mn-ea"/>
                <a:cs typeface="+mn-cs"/>
              </a:rPr>
            </a:br>
            <a:r>
              <a:rPr lang="en-NZ" sz="1200" b="0" i="0" kern="1200" baseline="0" dirty="0">
                <a:solidFill>
                  <a:schemeClr val="tx1"/>
                </a:solidFill>
                <a:effectLst/>
                <a:latin typeface="+mn-lt"/>
                <a:ea typeface="+mn-ea"/>
                <a:cs typeface="+mn-cs"/>
              </a:rPr>
              <a:t>Even though Abraham knew about this kind of sacrifice he had never heard about the kind of sacrifice that God asked of him on this testing day.  </a:t>
            </a:r>
            <a:br>
              <a:rPr lang="en-NZ" sz="1200" b="0" i="0" kern="1200" baseline="0" dirty="0">
                <a:solidFill>
                  <a:schemeClr val="tx1"/>
                </a:solidFill>
                <a:effectLst/>
                <a:latin typeface="+mn-lt"/>
                <a:ea typeface="+mn-ea"/>
                <a:cs typeface="+mn-cs"/>
              </a:rPr>
            </a:br>
            <a:br>
              <a:rPr lang="en-NZ" sz="1200" b="0" i="0" kern="1200" baseline="0" dirty="0">
                <a:solidFill>
                  <a:schemeClr val="tx1"/>
                </a:solidFill>
                <a:effectLst/>
                <a:latin typeface="+mn-lt"/>
                <a:ea typeface="+mn-ea"/>
                <a:cs typeface="+mn-cs"/>
              </a:rPr>
            </a:br>
            <a:r>
              <a:rPr lang="en-NZ" sz="1200" b="0" i="0" kern="1200" baseline="0" dirty="0">
                <a:solidFill>
                  <a:schemeClr val="tx1"/>
                </a:solidFill>
                <a:effectLst/>
                <a:latin typeface="+mn-lt"/>
                <a:ea typeface="+mn-ea"/>
                <a:cs typeface="+mn-cs"/>
              </a:rPr>
              <a:t>God said, “</a:t>
            </a:r>
            <a:r>
              <a:rPr lang="en-NZ" sz="1200" b="0" i="0" kern="1200" dirty="0">
                <a:solidFill>
                  <a:schemeClr val="tx1"/>
                </a:solidFill>
                <a:effectLst/>
                <a:latin typeface="+mn-lt"/>
                <a:ea typeface="+mn-ea"/>
                <a:cs typeface="+mn-cs"/>
              </a:rPr>
              <a:t>Take your only son, Isaac, the son you love. Go to the land of Moriah. There kill him and offer him as a whole burnt offering. Do this on one of the mountains there. I will tell you which one.”</a:t>
            </a:r>
          </a:p>
        </p:txBody>
      </p:sp>
      <p:sp>
        <p:nvSpPr>
          <p:cNvPr id="4" name="Slide Number Placeholder 3"/>
          <p:cNvSpPr>
            <a:spLocks noGrp="1"/>
          </p:cNvSpPr>
          <p:nvPr>
            <p:ph type="sldNum" sz="quarter" idx="10"/>
          </p:nvPr>
        </p:nvSpPr>
        <p:spPr/>
        <p:txBody>
          <a:bodyPr/>
          <a:lstStyle/>
          <a:p>
            <a:fld id="{276258DB-D55C-4E96-B253-C7258C1A2B8F}" type="slidenum">
              <a:rPr lang="en-NZ" smtClean="0"/>
              <a:t>4</a:t>
            </a:fld>
            <a:endParaRPr lang="en-NZ"/>
          </a:p>
        </p:txBody>
      </p:sp>
    </p:spTree>
    <p:extLst>
      <p:ext uri="{BB962C8B-B14F-4D97-AF65-F5344CB8AC3E}">
        <p14:creationId xmlns:p14="http://schemas.microsoft.com/office/powerpoint/2010/main" val="379766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7. Most people would have just said, “NO WAY,</a:t>
            </a:r>
            <a:r>
              <a:rPr lang="en-NZ" sz="1200" b="0" i="0" kern="1200" baseline="0" dirty="0">
                <a:solidFill>
                  <a:schemeClr val="tx1"/>
                </a:solidFill>
                <a:effectLst/>
                <a:latin typeface="+mn-lt"/>
                <a:ea typeface="+mn-ea"/>
                <a:cs typeface="+mn-cs"/>
              </a:rPr>
              <a:t> GOD!</a:t>
            </a:r>
            <a:r>
              <a:rPr lang="en-NZ" sz="1200" b="0" i="0" kern="1200" dirty="0">
                <a:solidFill>
                  <a:schemeClr val="tx1"/>
                </a:solidFill>
                <a:effectLst/>
                <a:latin typeface="+mn-lt"/>
                <a:ea typeface="+mn-ea"/>
                <a:cs typeface="+mn-cs"/>
              </a:rPr>
              <a:t>”  After</a:t>
            </a:r>
            <a:r>
              <a:rPr lang="en-NZ" sz="1200" b="0" i="0" kern="1200" baseline="0" dirty="0">
                <a:solidFill>
                  <a:schemeClr val="tx1"/>
                </a:solidFill>
                <a:effectLst/>
                <a:latin typeface="+mn-lt"/>
                <a:ea typeface="+mn-ea"/>
                <a:cs typeface="+mn-cs"/>
              </a:rPr>
              <a:t> all, A</a:t>
            </a:r>
            <a:r>
              <a:rPr lang="en-NZ" sz="1200" b="0" i="0" kern="1200" dirty="0">
                <a:solidFill>
                  <a:schemeClr val="tx1"/>
                </a:solidFill>
                <a:effectLst/>
                <a:latin typeface="+mn-lt"/>
                <a:ea typeface="+mn-ea"/>
                <a:cs typeface="+mn-cs"/>
              </a:rPr>
              <a:t>braham</a:t>
            </a:r>
            <a:r>
              <a:rPr lang="en-NZ" sz="1200" b="0" i="0" kern="1200" baseline="0" dirty="0">
                <a:solidFill>
                  <a:schemeClr val="tx1"/>
                </a:solidFill>
                <a:effectLst/>
                <a:latin typeface="+mn-lt"/>
                <a:ea typeface="+mn-ea"/>
                <a:cs typeface="+mn-cs"/>
              </a:rPr>
              <a:t> loved Isaac.  Besides, Isaac was his only son.  God had promised him that Isaac would grow up and have children and his children would grow up and have children so the one day God’s people would be so many that no one could count them.  If Isaac died this could never happen. </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5</a:t>
            </a:fld>
            <a:endParaRPr lang="en-NZ"/>
          </a:p>
        </p:txBody>
      </p:sp>
    </p:spTree>
    <p:extLst>
      <p:ext uri="{BB962C8B-B14F-4D97-AF65-F5344CB8AC3E}">
        <p14:creationId xmlns:p14="http://schemas.microsoft.com/office/powerpoint/2010/main" val="78429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8. And that is when Abraham realised something very important.  God would always do the right thing.  If he obeyed God, even in this very hard thing, God would make it all right in the end.  He thought that maybe God would let Isaac die but then he would bring him back to life.</a:t>
            </a:r>
            <a:br>
              <a:rPr lang="en-NZ" sz="1200" b="0" i="0" kern="1200" dirty="0">
                <a:solidFill>
                  <a:schemeClr val="tx1"/>
                </a:solidFill>
                <a:effectLst/>
                <a:latin typeface="+mn-lt"/>
                <a:ea typeface="+mn-ea"/>
                <a:cs typeface="+mn-cs"/>
              </a:rPr>
            </a:br>
            <a:br>
              <a:rPr lang="en-NZ" sz="1200" b="0" i="0" kern="120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Abraham</a:t>
            </a:r>
            <a:r>
              <a:rPr lang="en-NZ" sz="1200" b="0" i="0" kern="1200" baseline="0" dirty="0">
                <a:solidFill>
                  <a:schemeClr val="tx1"/>
                </a:solidFill>
                <a:effectLst/>
                <a:latin typeface="+mn-lt"/>
                <a:ea typeface="+mn-ea"/>
                <a:cs typeface="+mn-cs"/>
              </a:rPr>
              <a:t> did not understand exactly what would happen but he had faith in God.  He would do what God said.</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6</a:t>
            </a:fld>
            <a:endParaRPr lang="en-NZ"/>
          </a:p>
        </p:txBody>
      </p:sp>
    </p:spTree>
    <p:extLst>
      <p:ext uri="{BB962C8B-B14F-4D97-AF65-F5344CB8AC3E}">
        <p14:creationId xmlns:p14="http://schemas.microsoft.com/office/powerpoint/2010/main" val="62533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9. When Abraham and his son got to the top of the mountain they stacked stones</a:t>
            </a:r>
            <a:r>
              <a:rPr lang="en-NZ" sz="1200" b="0" i="0" kern="1200" baseline="0" dirty="0">
                <a:solidFill>
                  <a:schemeClr val="tx1"/>
                </a:solidFill>
                <a:effectLst/>
                <a:latin typeface="+mn-lt"/>
                <a:ea typeface="+mn-ea"/>
                <a:cs typeface="+mn-cs"/>
              </a:rPr>
              <a:t> on top of stones to build an altar.  Isaac asked his father what animal they would put on the altar.  Only Abraham knew that Isaac would be the one on the altar instead of an animal.</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7</a:t>
            </a:fld>
            <a:endParaRPr lang="en-NZ"/>
          </a:p>
        </p:txBody>
      </p:sp>
    </p:spTree>
    <p:extLst>
      <p:ext uri="{BB962C8B-B14F-4D97-AF65-F5344CB8AC3E}">
        <p14:creationId xmlns:p14="http://schemas.microsoft.com/office/powerpoint/2010/main" val="221441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10. And then the time came for Abraham to do what God said</a:t>
            </a:r>
            <a:r>
              <a:rPr lang="en-NZ" sz="1200" b="0" i="0" kern="1200" baseline="0" dirty="0">
                <a:solidFill>
                  <a:schemeClr val="tx1"/>
                </a:solidFill>
                <a:effectLst/>
                <a:latin typeface="+mn-lt"/>
                <a:ea typeface="+mn-ea"/>
                <a:cs typeface="+mn-cs"/>
              </a:rPr>
              <a:t> and kill his son.  But do you think Abraham actually killed his son?  No, he did not.  At the last minute an angel called out in a loud voice and told Abraham to stop.  Even though God knew that Abraham had enough faith to obey him God did not want him to actually kill Isaac.</a:t>
            </a:r>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8</a:t>
            </a:fld>
            <a:endParaRPr lang="en-NZ"/>
          </a:p>
        </p:txBody>
      </p:sp>
    </p:spTree>
    <p:extLst>
      <p:ext uri="{BB962C8B-B14F-4D97-AF65-F5344CB8AC3E}">
        <p14:creationId xmlns:p14="http://schemas.microsoft.com/office/powerpoint/2010/main" val="228292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11. What</a:t>
            </a:r>
            <a:r>
              <a:rPr lang="en-NZ" sz="1200" b="0" i="0" kern="1200" baseline="0" dirty="0">
                <a:solidFill>
                  <a:schemeClr val="tx1"/>
                </a:solidFill>
                <a:effectLst/>
                <a:latin typeface="+mn-lt"/>
                <a:ea typeface="+mn-ea"/>
                <a:cs typeface="+mn-cs"/>
              </a:rPr>
              <a:t> a relief!  God would never want a person to be killed and burned on an altar.  Abraham looked up and saw a ram caught in some bushes.  He and Isaac offered the ram as a sacrifice on the altar.  </a:t>
            </a:r>
            <a:endParaRPr lang="en-N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9</a:t>
            </a:fld>
            <a:endParaRPr lang="en-NZ"/>
          </a:p>
        </p:txBody>
      </p:sp>
    </p:spTree>
    <p:extLst>
      <p:ext uri="{BB962C8B-B14F-4D97-AF65-F5344CB8AC3E}">
        <p14:creationId xmlns:p14="http://schemas.microsoft.com/office/powerpoint/2010/main" val="46254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12. On</a:t>
            </a:r>
            <a:r>
              <a:rPr lang="en-NZ" sz="1200" b="0" i="0" kern="1200" baseline="0" dirty="0">
                <a:solidFill>
                  <a:schemeClr val="tx1"/>
                </a:solidFill>
                <a:effectLst/>
                <a:latin typeface="+mn-lt"/>
                <a:ea typeface="+mn-ea"/>
                <a:cs typeface="+mn-cs"/>
              </a:rPr>
              <a:t> that day Abraham learned that he loved God more than anything else.  He would always have faith in God.</a:t>
            </a:r>
            <a:br>
              <a:rPr lang="en-NZ" sz="1200" b="0" i="0" kern="1200" baseline="0" dirty="0">
                <a:solidFill>
                  <a:schemeClr val="tx1"/>
                </a:solidFill>
                <a:effectLst/>
                <a:latin typeface="+mn-lt"/>
                <a:ea typeface="+mn-ea"/>
                <a:cs typeface="+mn-cs"/>
              </a:rPr>
            </a:br>
            <a:br>
              <a:rPr lang="en-NZ" sz="1200" b="0" i="0" kern="1200" baseline="0" dirty="0">
                <a:solidFill>
                  <a:schemeClr val="tx1"/>
                </a:solidFill>
                <a:effectLst/>
                <a:latin typeface="+mn-lt"/>
                <a:ea typeface="+mn-ea"/>
                <a:cs typeface="+mn-cs"/>
              </a:rPr>
            </a:br>
            <a:r>
              <a:rPr lang="en-NZ" sz="1200" b="0" i="0" kern="1200" dirty="0">
                <a:solidFill>
                  <a:schemeClr val="tx1"/>
                </a:solidFill>
                <a:effectLst/>
                <a:latin typeface="+mn-lt"/>
                <a:ea typeface="+mn-ea"/>
                <a:cs typeface="+mn-cs"/>
              </a:rPr>
              <a:t>And Isaac continued to grow up</a:t>
            </a:r>
            <a:r>
              <a:rPr lang="en-NZ" sz="1200" b="0" i="0" kern="1200" baseline="0" dirty="0">
                <a:solidFill>
                  <a:schemeClr val="tx1"/>
                </a:solidFill>
                <a:effectLst/>
                <a:latin typeface="+mn-lt"/>
                <a:ea typeface="+mn-ea"/>
                <a:cs typeface="+mn-cs"/>
              </a:rPr>
              <a:t> and follow God.  And guess what?  </a:t>
            </a:r>
            <a:r>
              <a:rPr lang="en-NZ" sz="1200" b="0" i="0" kern="1200" baseline="0">
                <a:solidFill>
                  <a:schemeClr val="tx1"/>
                </a:solidFill>
                <a:effectLst/>
                <a:latin typeface="+mn-lt"/>
                <a:ea typeface="+mn-ea"/>
                <a:cs typeface="+mn-cs"/>
              </a:rPr>
              <a:t>He had children and then they had children and then they had children…</a:t>
            </a:r>
            <a:br>
              <a:rPr lang="en-NZ" sz="1200" b="0" i="0" kern="1200" baseline="0">
                <a:solidFill>
                  <a:schemeClr val="tx1"/>
                </a:solidFill>
                <a:effectLst/>
                <a:latin typeface="+mn-lt"/>
                <a:ea typeface="+mn-ea"/>
                <a:cs typeface="+mn-cs"/>
              </a:rPr>
            </a:br>
            <a:br>
              <a:rPr lang="en-NZ" sz="1200" b="0" i="0" kern="1200" baseline="0">
                <a:solidFill>
                  <a:schemeClr val="tx1"/>
                </a:solidFill>
                <a:effectLst/>
                <a:latin typeface="+mn-lt"/>
                <a:ea typeface="+mn-ea"/>
                <a:cs typeface="+mn-cs"/>
              </a:rPr>
            </a:br>
            <a:r>
              <a:rPr lang="en-NZ" sz="1200" b="0" i="0" kern="1200" baseline="0">
                <a:solidFill>
                  <a:schemeClr val="tx1"/>
                </a:solidFill>
                <a:effectLst/>
                <a:latin typeface="+mn-lt"/>
                <a:ea typeface="+mn-ea"/>
                <a:cs typeface="+mn-cs"/>
              </a:rPr>
              <a:t>As years passed the number of Abraham’s descendants became so many that they were as difficult to count as the number of stars in the sky.</a:t>
            </a:r>
            <a:endParaRPr lang="en-NZ"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6258DB-D55C-4E96-B253-C7258C1A2B8F}" type="slidenum">
              <a:rPr lang="en-NZ" smtClean="0"/>
              <a:t>10</a:t>
            </a:fld>
            <a:endParaRPr lang="en-NZ"/>
          </a:p>
        </p:txBody>
      </p:sp>
    </p:spTree>
    <p:extLst>
      <p:ext uri="{BB962C8B-B14F-4D97-AF65-F5344CB8AC3E}">
        <p14:creationId xmlns:p14="http://schemas.microsoft.com/office/powerpoint/2010/main" val="27785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325AE-FF8D-C144-80A6-DC09D1096659}"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343417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325AE-FF8D-C144-80A6-DC09D1096659}"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421052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325AE-FF8D-C144-80A6-DC09D1096659}"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22650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325AE-FF8D-C144-80A6-DC09D1096659}"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144504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325AE-FF8D-C144-80A6-DC09D1096659}" type="datetimeFigureOut">
              <a:rPr lang="en-US" smtClean="0"/>
              <a:t>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428485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325AE-FF8D-C144-80A6-DC09D1096659}" type="datetimeFigureOut">
              <a:rPr lang="en-US" smtClean="0"/>
              <a:t>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265117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325AE-FF8D-C144-80A6-DC09D1096659}" type="datetimeFigureOut">
              <a:rPr lang="en-US" smtClean="0"/>
              <a:t>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130622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325AE-FF8D-C144-80A6-DC09D1096659}" type="datetimeFigureOut">
              <a:rPr lang="en-US" smtClean="0"/>
              <a:t>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3507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325AE-FF8D-C144-80A6-DC09D1096659}" type="datetimeFigureOut">
              <a:rPr lang="en-US" smtClean="0"/>
              <a:t>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10069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325AE-FF8D-C144-80A6-DC09D1096659}" type="datetimeFigureOut">
              <a:rPr lang="en-US" smtClean="0"/>
              <a:t>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323212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325AE-FF8D-C144-80A6-DC09D1096659}" type="datetimeFigureOut">
              <a:rPr lang="en-US" smtClean="0"/>
              <a:t>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2E2058-5403-7240-B67C-C8C8F7E50BFD}" type="slidenum">
              <a:rPr lang="en-US" smtClean="0"/>
              <a:t>‹#›</a:t>
            </a:fld>
            <a:endParaRPr lang="en-US"/>
          </a:p>
        </p:txBody>
      </p:sp>
    </p:spTree>
    <p:extLst>
      <p:ext uri="{BB962C8B-B14F-4D97-AF65-F5344CB8AC3E}">
        <p14:creationId xmlns:p14="http://schemas.microsoft.com/office/powerpoint/2010/main" val="147384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325AE-FF8D-C144-80A6-DC09D1096659}" type="datetimeFigureOut">
              <a:rPr lang="en-US" smtClean="0"/>
              <a:t>3/1/20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E2058-5403-7240-B67C-C8C8F7E50BFD}" type="slidenum">
              <a:rPr lang="en-US" smtClean="0"/>
              <a:t>‹#›</a:t>
            </a:fld>
            <a:endParaRPr lang="en-US"/>
          </a:p>
        </p:txBody>
      </p:sp>
    </p:spTree>
    <p:extLst>
      <p:ext uri="{BB962C8B-B14F-4D97-AF65-F5344CB8AC3E}">
        <p14:creationId xmlns:p14="http://schemas.microsoft.com/office/powerpoint/2010/main" val="4265207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0A7AE09B-182D-674B-BD86-D25F064EA4D0}"/>
              </a:ext>
            </a:extLst>
          </p:cNvPr>
          <p:cNvPicPr>
            <a:picLocks noChangeAspect="1"/>
          </p:cNvPicPr>
          <p:nvPr/>
        </p:nvPicPr>
        <p:blipFill rotWithShape="1">
          <a:blip r:embed="rId2"/>
          <a:srcRect l="8091" r="6980"/>
          <a:stretch/>
        </p:blipFill>
        <p:spPr>
          <a:xfrm>
            <a:off x="3871539" y="3272588"/>
            <a:ext cx="4579036" cy="3585411"/>
          </a:xfrm>
          <a:prstGeom prst="rect">
            <a:avLst/>
          </a:prstGeom>
        </p:spPr>
      </p:pic>
      <p:pic>
        <p:nvPicPr>
          <p:cNvPr id="4" name="Picture 3">
            <a:extLst>
              <a:ext uri="{FF2B5EF4-FFF2-40B4-BE49-F238E27FC236}">
                <a16:creationId xmlns:a16="http://schemas.microsoft.com/office/drawing/2014/main" id="{EDA402E7-E651-6845-B406-786E00E35CAB}"/>
              </a:ext>
            </a:extLst>
          </p:cNvPr>
          <p:cNvPicPr>
            <a:picLocks noChangeAspect="1"/>
          </p:cNvPicPr>
          <p:nvPr/>
        </p:nvPicPr>
        <p:blipFill rotWithShape="1">
          <a:blip r:embed="rId3"/>
          <a:srcRect l="7141" r="-3" b="-3"/>
          <a:stretch/>
        </p:blipFill>
        <p:spPr>
          <a:xfrm>
            <a:off x="20" y="9"/>
            <a:ext cx="5459914"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26" y="0"/>
            <a:ext cx="2856849"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3750889"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6858000"/>
          </a:xfrm>
          <a:prstGeom prst="rect">
            <a:avLst/>
          </a:prstGeom>
          <a:solidFill>
            <a:srgbClr val="7374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69E977-81D8-DE4C-AAC6-DAF5A4F5B954}"/>
              </a:ext>
            </a:extLst>
          </p:cNvPr>
          <p:cNvSpPr txBox="1"/>
          <p:nvPr/>
        </p:nvSpPr>
        <p:spPr>
          <a:xfrm>
            <a:off x="-20684" y="4576452"/>
            <a:ext cx="3792257" cy="1600438"/>
          </a:xfrm>
          <a:prstGeom prst="rect">
            <a:avLst/>
          </a:prstGeom>
          <a:noFill/>
        </p:spPr>
        <p:txBody>
          <a:bodyPr wrap="none" rtlCol="0">
            <a:spAutoFit/>
          </a:bodyPr>
          <a:lstStyle/>
          <a:p>
            <a:pPr algn="ctr"/>
            <a:r>
              <a:rPr lang="en-US" sz="5400" b="1" dirty="0">
                <a:latin typeface="Futura Medium" panose="020B0602020204020303" pitchFamily="34" charset="-79"/>
                <a:cs typeface="Futura Medium" panose="020B0602020204020303" pitchFamily="34" charset="-79"/>
              </a:rPr>
              <a:t>Mt. Moriah</a:t>
            </a:r>
          </a:p>
          <a:p>
            <a:pPr algn="ctr"/>
            <a:r>
              <a:rPr lang="en-US" sz="4400" b="1" i="1" dirty="0">
                <a:latin typeface="Futura Medium" panose="020B0602020204020303" pitchFamily="34" charset="-79"/>
                <a:cs typeface="Futura Medium" panose="020B0602020204020303" pitchFamily="34" charset="-79"/>
              </a:rPr>
              <a:t>Genesis 22:2</a:t>
            </a:r>
          </a:p>
        </p:txBody>
      </p:sp>
      <p:sp>
        <p:nvSpPr>
          <p:cNvPr id="11" name="TextBox 10">
            <a:extLst>
              <a:ext uri="{FF2B5EF4-FFF2-40B4-BE49-F238E27FC236}">
                <a16:creationId xmlns:a16="http://schemas.microsoft.com/office/drawing/2014/main" id="{33D308FE-425C-1045-B635-545CD05E6680}"/>
              </a:ext>
            </a:extLst>
          </p:cNvPr>
          <p:cNvSpPr txBox="1"/>
          <p:nvPr/>
        </p:nvSpPr>
        <p:spPr>
          <a:xfrm>
            <a:off x="5990072" y="1024346"/>
            <a:ext cx="2064155" cy="923330"/>
          </a:xfrm>
          <a:prstGeom prst="rect">
            <a:avLst/>
          </a:prstGeom>
          <a:noFill/>
        </p:spPr>
        <p:txBody>
          <a:bodyPr wrap="none" rtlCol="0">
            <a:spAutoFit/>
          </a:bodyPr>
          <a:lstStyle/>
          <a:p>
            <a:pPr algn="ctr"/>
            <a:r>
              <a:rPr lang="en-US" sz="5400" b="1" dirty="0">
                <a:solidFill>
                  <a:schemeClr val="bg1"/>
                </a:solidFill>
                <a:latin typeface="Futura Medium" panose="020B0602020204020303" pitchFamily="34" charset="-79"/>
                <a:cs typeface="Futura Medium" panose="020B0602020204020303" pitchFamily="34" charset="-79"/>
              </a:rPr>
              <a:t>FAITH</a:t>
            </a:r>
          </a:p>
        </p:txBody>
      </p:sp>
    </p:spTree>
    <p:extLst>
      <p:ext uri="{BB962C8B-B14F-4D97-AF65-F5344CB8AC3E}">
        <p14:creationId xmlns:p14="http://schemas.microsoft.com/office/powerpoint/2010/main" val="299931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481882"/>
          </a:xfrm>
        </p:spPr>
        <p:txBody>
          <a:bodyPr>
            <a:normAutofit/>
          </a:bodyPr>
          <a:lstStyle/>
          <a:p>
            <a:r>
              <a:rPr lang="en-NZ" sz="1600" b="0" i="0" kern="1200" dirty="0">
                <a:solidFill>
                  <a:schemeClr val="tx1"/>
                </a:solidFill>
                <a:effectLst/>
                <a:latin typeface="+mn-lt"/>
                <a:ea typeface="+mj-ea"/>
                <a:cs typeface="+mj-cs"/>
              </a:rPr>
              <a:t>12. On</a:t>
            </a:r>
            <a:r>
              <a:rPr lang="en-NZ" sz="1600" b="0" i="0" kern="1200" baseline="0" dirty="0">
                <a:solidFill>
                  <a:schemeClr val="tx1"/>
                </a:solidFill>
                <a:effectLst/>
                <a:latin typeface="+mn-lt"/>
                <a:ea typeface="+mj-ea"/>
                <a:cs typeface="+mj-cs"/>
              </a:rPr>
              <a:t> that day Abraham learned that he loved God more than anything else.  He would always have faith in God.</a:t>
            </a:r>
            <a:br>
              <a:rPr lang="en-NZ" sz="1600" b="0" i="0" kern="1200" baseline="0" dirty="0">
                <a:solidFill>
                  <a:schemeClr val="tx1"/>
                </a:solidFill>
                <a:effectLst/>
                <a:latin typeface="+mn-lt"/>
                <a:ea typeface="+mj-ea"/>
                <a:cs typeface="+mj-cs"/>
              </a:rPr>
            </a:br>
            <a:br>
              <a:rPr lang="en-NZ" sz="1600" b="0" i="0" kern="1200" baseline="0" dirty="0">
                <a:solidFill>
                  <a:schemeClr val="tx1"/>
                </a:solidFill>
                <a:effectLst/>
                <a:latin typeface="+mn-lt"/>
                <a:ea typeface="+mj-ea"/>
                <a:cs typeface="+mj-cs"/>
              </a:rPr>
            </a:br>
            <a:r>
              <a:rPr lang="en-NZ" sz="1600" b="0" i="0" kern="1200" dirty="0">
                <a:solidFill>
                  <a:schemeClr val="tx1"/>
                </a:solidFill>
                <a:effectLst/>
                <a:latin typeface="+mn-lt"/>
                <a:ea typeface="+mj-ea"/>
                <a:cs typeface="+mj-cs"/>
              </a:rPr>
              <a:t>And Isaac continued to grow up</a:t>
            </a:r>
            <a:r>
              <a:rPr lang="en-NZ" sz="1600" b="0" i="0" kern="1200" baseline="0" dirty="0">
                <a:solidFill>
                  <a:schemeClr val="tx1"/>
                </a:solidFill>
                <a:effectLst/>
                <a:latin typeface="+mn-lt"/>
                <a:ea typeface="+mj-ea"/>
                <a:cs typeface="+mj-cs"/>
              </a:rPr>
              <a:t> and follow God.  And guess what?  He had children and then they had children and then they had children…</a:t>
            </a:r>
            <a:br>
              <a:rPr lang="en-NZ" sz="1600" b="0" i="0" kern="1200" baseline="0" dirty="0">
                <a:solidFill>
                  <a:schemeClr val="tx1"/>
                </a:solidFill>
                <a:effectLst/>
                <a:latin typeface="+mn-lt"/>
                <a:ea typeface="+mj-ea"/>
                <a:cs typeface="+mj-cs"/>
              </a:rPr>
            </a:br>
            <a:br>
              <a:rPr lang="en-NZ" sz="1600" b="0" i="0" kern="1200" baseline="0" dirty="0">
                <a:solidFill>
                  <a:schemeClr val="tx1"/>
                </a:solidFill>
                <a:effectLst/>
                <a:latin typeface="+mn-lt"/>
                <a:ea typeface="+mj-ea"/>
                <a:cs typeface="+mj-cs"/>
              </a:rPr>
            </a:br>
            <a:r>
              <a:rPr lang="en-NZ" sz="1600" b="0" i="0" kern="1200" baseline="0" dirty="0">
                <a:solidFill>
                  <a:schemeClr val="tx1"/>
                </a:solidFill>
                <a:effectLst/>
                <a:latin typeface="+mn-lt"/>
                <a:ea typeface="+mj-ea"/>
                <a:cs typeface="+mj-cs"/>
              </a:rPr>
              <a:t>As years passed the number of Abraham’s descendants became so many that they were as difficult to count as the number of stars in the sky.</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10</a:t>
            </a:fld>
            <a:endParaRPr lang="en-NZ" dirty="0">
              <a:solidFill>
                <a:schemeClr val="tx1"/>
              </a:solidFill>
            </a:endParaRPr>
          </a:p>
        </p:txBody>
      </p:sp>
    </p:spTree>
    <p:extLst>
      <p:ext uri="{BB962C8B-B14F-4D97-AF65-F5344CB8AC3E}">
        <p14:creationId xmlns:p14="http://schemas.microsoft.com/office/powerpoint/2010/main" val="353993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0A7AE09B-182D-674B-BD86-D25F064EA4D0}"/>
              </a:ext>
            </a:extLst>
          </p:cNvPr>
          <p:cNvPicPr>
            <a:picLocks noChangeAspect="1"/>
          </p:cNvPicPr>
          <p:nvPr/>
        </p:nvPicPr>
        <p:blipFill rotWithShape="1">
          <a:blip r:embed="rId2"/>
          <a:srcRect l="8091" r="6980"/>
          <a:stretch/>
        </p:blipFill>
        <p:spPr>
          <a:xfrm>
            <a:off x="3871539" y="3272588"/>
            <a:ext cx="4579036" cy="3585411"/>
          </a:xfrm>
          <a:prstGeom prst="rect">
            <a:avLst/>
          </a:prstGeom>
        </p:spPr>
      </p:pic>
      <p:pic>
        <p:nvPicPr>
          <p:cNvPr id="4" name="Picture 3">
            <a:extLst>
              <a:ext uri="{FF2B5EF4-FFF2-40B4-BE49-F238E27FC236}">
                <a16:creationId xmlns:a16="http://schemas.microsoft.com/office/drawing/2014/main" id="{EDA402E7-E651-6845-B406-786E00E35CAB}"/>
              </a:ext>
            </a:extLst>
          </p:cNvPr>
          <p:cNvPicPr>
            <a:picLocks noChangeAspect="1"/>
          </p:cNvPicPr>
          <p:nvPr/>
        </p:nvPicPr>
        <p:blipFill rotWithShape="1">
          <a:blip r:embed="rId3"/>
          <a:srcRect l="7141" r="-3" b="-3"/>
          <a:stretch/>
        </p:blipFill>
        <p:spPr>
          <a:xfrm>
            <a:off x="20" y="9"/>
            <a:ext cx="5459914"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26" y="0"/>
            <a:ext cx="2856849"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3750889"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6858000"/>
          </a:xfrm>
          <a:prstGeom prst="rect">
            <a:avLst/>
          </a:prstGeom>
          <a:solidFill>
            <a:srgbClr val="7374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69E977-81D8-DE4C-AAC6-DAF5A4F5B954}"/>
              </a:ext>
            </a:extLst>
          </p:cNvPr>
          <p:cNvSpPr txBox="1"/>
          <p:nvPr/>
        </p:nvSpPr>
        <p:spPr>
          <a:xfrm>
            <a:off x="-20684" y="4576452"/>
            <a:ext cx="3792257" cy="1600438"/>
          </a:xfrm>
          <a:prstGeom prst="rect">
            <a:avLst/>
          </a:prstGeom>
          <a:noFill/>
        </p:spPr>
        <p:txBody>
          <a:bodyPr wrap="none" rtlCol="0">
            <a:spAutoFit/>
          </a:bodyPr>
          <a:lstStyle/>
          <a:p>
            <a:pPr algn="ctr"/>
            <a:r>
              <a:rPr lang="en-US" sz="5400" b="1" dirty="0">
                <a:latin typeface="Futura Medium" panose="020B0602020204020303" pitchFamily="34" charset="-79"/>
                <a:cs typeface="Futura Medium" panose="020B0602020204020303" pitchFamily="34" charset="-79"/>
              </a:rPr>
              <a:t>Mt. Moriah</a:t>
            </a:r>
          </a:p>
          <a:p>
            <a:pPr algn="ctr"/>
            <a:r>
              <a:rPr lang="en-US" sz="4400" b="1" i="1" dirty="0">
                <a:latin typeface="Futura Medium" panose="020B0602020204020303" pitchFamily="34" charset="-79"/>
                <a:cs typeface="Futura Medium" panose="020B0602020204020303" pitchFamily="34" charset="-79"/>
              </a:rPr>
              <a:t>Genesis 22:2</a:t>
            </a:r>
          </a:p>
        </p:txBody>
      </p:sp>
      <p:sp>
        <p:nvSpPr>
          <p:cNvPr id="11" name="TextBox 10">
            <a:extLst>
              <a:ext uri="{FF2B5EF4-FFF2-40B4-BE49-F238E27FC236}">
                <a16:creationId xmlns:a16="http://schemas.microsoft.com/office/drawing/2014/main" id="{33D308FE-425C-1045-B635-545CD05E6680}"/>
              </a:ext>
            </a:extLst>
          </p:cNvPr>
          <p:cNvSpPr txBox="1"/>
          <p:nvPr/>
        </p:nvSpPr>
        <p:spPr>
          <a:xfrm>
            <a:off x="5990072" y="1024346"/>
            <a:ext cx="2064155" cy="923330"/>
          </a:xfrm>
          <a:prstGeom prst="rect">
            <a:avLst/>
          </a:prstGeom>
          <a:noFill/>
        </p:spPr>
        <p:txBody>
          <a:bodyPr wrap="none" rtlCol="0">
            <a:spAutoFit/>
          </a:bodyPr>
          <a:lstStyle/>
          <a:p>
            <a:pPr algn="ctr"/>
            <a:r>
              <a:rPr lang="en-US" sz="5400" b="1" dirty="0">
                <a:solidFill>
                  <a:schemeClr val="bg1"/>
                </a:solidFill>
                <a:latin typeface="Futura Medium" panose="020B0602020204020303" pitchFamily="34" charset="-79"/>
                <a:cs typeface="Futura Medium" panose="020B0602020204020303" pitchFamily="34" charset="-79"/>
              </a:rPr>
              <a:t>FAITH</a:t>
            </a:r>
          </a:p>
        </p:txBody>
      </p:sp>
    </p:spTree>
    <p:extLst>
      <p:ext uri="{BB962C8B-B14F-4D97-AF65-F5344CB8AC3E}">
        <p14:creationId xmlns:p14="http://schemas.microsoft.com/office/powerpoint/2010/main" val="366576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211426"/>
          </a:xfrm>
        </p:spPr>
        <p:txBody>
          <a:bodyPr>
            <a:normAutofit/>
          </a:bodyPr>
          <a:lstStyle/>
          <a:p>
            <a:r>
              <a:rPr lang="en-NZ" sz="1600" b="0" i="0" dirty="0">
                <a:latin typeface="+mn-lt"/>
              </a:rPr>
              <a:t>4. Abraham and Sarah loved Isaac very much and looked forward to the day when Isaac would marry and have children.  Then those children would grow up and have children and then those children would grow up and have children.  </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2</a:t>
            </a:fld>
            <a:endParaRPr lang="en-NZ" dirty="0">
              <a:solidFill>
                <a:schemeClr val="tx1"/>
              </a:solidFill>
            </a:endParaRPr>
          </a:p>
        </p:txBody>
      </p:sp>
    </p:spTree>
    <p:extLst>
      <p:ext uri="{BB962C8B-B14F-4D97-AF65-F5344CB8AC3E}">
        <p14:creationId xmlns:p14="http://schemas.microsoft.com/office/powerpoint/2010/main" val="379515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734908"/>
          </a:xfrm>
        </p:spPr>
        <p:txBody>
          <a:bodyPr>
            <a:normAutofit/>
          </a:bodyPr>
          <a:lstStyle/>
          <a:p>
            <a:r>
              <a:rPr lang="en-NZ" sz="1600" b="0" i="0" dirty="0">
                <a:latin typeface="+mn-lt"/>
              </a:rPr>
              <a:t>5. Abraham loved his son and loved God.  Even though Abraham loved God and believed what God said a day came when Abraham was tested.  The testing day was the day God asked Abraham to do a very difficult thing.</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3</a:t>
            </a:fld>
            <a:endParaRPr lang="en-NZ" dirty="0">
              <a:solidFill>
                <a:schemeClr val="tx1"/>
              </a:solidFill>
            </a:endParaRPr>
          </a:p>
        </p:txBody>
      </p:sp>
    </p:spTree>
    <p:extLst>
      <p:ext uri="{BB962C8B-B14F-4D97-AF65-F5344CB8AC3E}">
        <p14:creationId xmlns:p14="http://schemas.microsoft.com/office/powerpoint/2010/main" val="41787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675066"/>
          </a:xfrm>
        </p:spPr>
        <p:txBody>
          <a:bodyPr>
            <a:noAutofit/>
          </a:bodyPr>
          <a:lstStyle/>
          <a:p>
            <a:r>
              <a:rPr lang="en-NZ" sz="1600" b="0" i="0" kern="1200" dirty="0">
                <a:solidFill>
                  <a:schemeClr val="tx1"/>
                </a:solidFill>
                <a:effectLst/>
                <a:latin typeface="+mn-lt"/>
                <a:ea typeface="+mj-ea"/>
                <a:cs typeface="+mj-cs"/>
              </a:rPr>
              <a:t>6. During the time of Abraham</a:t>
            </a:r>
            <a:r>
              <a:rPr lang="en-NZ" sz="1600" b="0" i="0" kern="1200" baseline="0" dirty="0">
                <a:solidFill>
                  <a:schemeClr val="tx1"/>
                </a:solidFill>
                <a:effectLst/>
                <a:latin typeface="+mn-lt"/>
                <a:ea typeface="+mj-ea"/>
                <a:cs typeface="+mj-cs"/>
              </a:rPr>
              <a:t> people showed their devotion to God by placing food or sometimes an animal they had killed on an altar and burning it up.   This was called a “sacrifice”. </a:t>
            </a:r>
            <a:br>
              <a:rPr lang="en-NZ" sz="1600" b="0" i="0" kern="1200" baseline="0" dirty="0">
                <a:solidFill>
                  <a:schemeClr val="tx1"/>
                </a:solidFill>
                <a:effectLst/>
                <a:latin typeface="+mn-lt"/>
                <a:ea typeface="+mj-ea"/>
                <a:cs typeface="+mj-cs"/>
              </a:rPr>
            </a:br>
            <a:br>
              <a:rPr lang="en-NZ" sz="1600" b="0" i="0" kern="1200" baseline="0" dirty="0">
                <a:solidFill>
                  <a:schemeClr val="tx1"/>
                </a:solidFill>
                <a:effectLst/>
                <a:latin typeface="+mn-lt"/>
                <a:ea typeface="+mj-ea"/>
                <a:cs typeface="+mj-cs"/>
              </a:rPr>
            </a:br>
            <a:r>
              <a:rPr lang="en-NZ" sz="1600" b="0" i="0" kern="1200" baseline="0" dirty="0">
                <a:solidFill>
                  <a:schemeClr val="tx1"/>
                </a:solidFill>
                <a:effectLst/>
                <a:latin typeface="+mn-lt"/>
                <a:ea typeface="+mj-ea"/>
                <a:cs typeface="+mj-cs"/>
              </a:rPr>
              <a:t>Even though Abraham knew about this kind of sacrifice he had never heard about the kind of sacrifice that God asked of him on this testing day.  </a:t>
            </a:r>
            <a:br>
              <a:rPr lang="en-NZ" sz="1600" b="0" i="0" kern="1200" baseline="0" dirty="0">
                <a:solidFill>
                  <a:schemeClr val="tx1"/>
                </a:solidFill>
                <a:effectLst/>
                <a:latin typeface="+mn-lt"/>
                <a:ea typeface="+mj-ea"/>
                <a:cs typeface="+mj-cs"/>
              </a:rPr>
            </a:br>
            <a:br>
              <a:rPr lang="en-NZ" sz="1600" b="0" i="0" kern="1200" baseline="0" dirty="0">
                <a:solidFill>
                  <a:schemeClr val="tx1"/>
                </a:solidFill>
                <a:effectLst/>
                <a:latin typeface="+mn-lt"/>
                <a:ea typeface="+mj-ea"/>
                <a:cs typeface="+mj-cs"/>
              </a:rPr>
            </a:br>
            <a:r>
              <a:rPr lang="en-NZ" sz="1600" b="0" i="0" kern="1200" baseline="0" dirty="0">
                <a:solidFill>
                  <a:schemeClr val="tx1"/>
                </a:solidFill>
                <a:effectLst/>
                <a:latin typeface="+mn-lt"/>
                <a:ea typeface="+mj-ea"/>
                <a:cs typeface="+mj-cs"/>
              </a:rPr>
              <a:t>God said, “</a:t>
            </a:r>
            <a:r>
              <a:rPr lang="en-NZ" sz="1600" b="0" i="0" kern="1200" dirty="0">
                <a:solidFill>
                  <a:schemeClr val="tx1"/>
                </a:solidFill>
                <a:effectLst/>
                <a:latin typeface="+mn-lt"/>
                <a:ea typeface="+mj-ea"/>
                <a:cs typeface="+mj-cs"/>
              </a:rPr>
              <a:t>Take your only son, Isaac, the son you love. Go to the land of Moriah. There kill him and offer him as a whole burnt offering. Do this on one of the mountains there. I will tell you which one.”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4</a:t>
            </a:fld>
            <a:endParaRPr lang="en-NZ" dirty="0">
              <a:solidFill>
                <a:schemeClr val="tx1"/>
              </a:solidFill>
            </a:endParaRPr>
          </a:p>
        </p:txBody>
      </p:sp>
    </p:spTree>
    <p:extLst>
      <p:ext uri="{BB962C8B-B14F-4D97-AF65-F5344CB8AC3E}">
        <p14:creationId xmlns:p14="http://schemas.microsoft.com/office/powerpoint/2010/main" val="86861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266716"/>
          </a:xfrm>
        </p:spPr>
        <p:txBody>
          <a:bodyPr>
            <a:normAutofit/>
          </a:bodyPr>
          <a:lstStyle/>
          <a:p>
            <a:r>
              <a:rPr lang="en-NZ" sz="1600" b="0" i="0" kern="1200" dirty="0">
                <a:solidFill>
                  <a:schemeClr val="tx1"/>
                </a:solidFill>
                <a:effectLst/>
                <a:latin typeface="+mn-lt"/>
                <a:ea typeface="+mj-ea"/>
                <a:cs typeface="+mj-cs"/>
              </a:rPr>
              <a:t>7. Most people would have just said, “NO WAY,</a:t>
            </a:r>
            <a:r>
              <a:rPr lang="en-NZ" sz="1600" b="0" i="0" kern="1200" baseline="0" dirty="0">
                <a:solidFill>
                  <a:schemeClr val="tx1"/>
                </a:solidFill>
                <a:effectLst/>
                <a:latin typeface="+mn-lt"/>
                <a:ea typeface="+mj-ea"/>
                <a:cs typeface="+mj-cs"/>
              </a:rPr>
              <a:t> GOD!</a:t>
            </a:r>
            <a:r>
              <a:rPr lang="en-NZ" sz="1600" b="0" i="0" kern="1200" dirty="0">
                <a:solidFill>
                  <a:schemeClr val="tx1"/>
                </a:solidFill>
                <a:effectLst/>
                <a:latin typeface="+mn-lt"/>
                <a:ea typeface="+mj-ea"/>
                <a:cs typeface="+mj-cs"/>
              </a:rPr>
              <a:t>”  After</a:t>
            </a:r>
            <a:r>
              <a:rPr lang="en-NZ" sz="1600" b="0" i="0" kern="1200" baseline="0" dirty="0">
                <a:solidFill>
                  <a:schemeClr val="tx1"/>
                </a:solidFill>
                <a:effectLst/>
                <a:latin typeface="+mn-lt"/>
                <a:ea typeface="+mj-ea"/>
                <a:cs typeface="+mj-cs"/>
              </a:rPr>
              <a:t> all, A</a:t>
            </a:r>
            <a:r>
              <a:rPr lang="en-NZ" sz="1600" b="0" i="0" kern="1200" dirty="0">
                <a:solidFill>
                  <a:schemeClr val="tx1"/>
                </a:solidFill>
                <a:effectLst/>
                <a:latin typeface="+mn-lt"/>
                <a:ea typeface="+mj-ea"/>
                <a:cs typeface="+mj-cs"/>
              </a:rPr>
              <a:t>braham</a:t>
            </a:r>
            <a:r>
              <a:rPr lang="en-NZ" sz="1600" b="0" i="0" kern="1200" baseline="0" dirty="0">
                <a:solidFill>
                  <a:schemeClr val="tx1"/>
                </a:solidFill>
                <a:effectLst/>
                <a:latin typeface="+mn-lt"/>
                <a:ea typeface="+mj-ea"/>
                <a:cs typeface="+mj-cs"/>
              </a:rPr>
              <a:t> loved Isaac.  Besides, Isaac was his only son.  God had promised him that Isaac would grow up and have children and his children would grow up and have children so the one day God’s people would be so many that no one could count them.  If Isaac died this could never happen. </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5</a:t>
            </a:fld>
            <a:endParaRPr lang="en-NZ" dirty="0">
              <a:solidFill>
                <a:schemeClr val="tx1"/>
              </a:solidFill>
            </a:endParaRPr>
          </a:p>
        </p:txBody>
      </p:sp>
    </p:spTree>
    <p:extLst>
      <p:ext uri="{BB962C8B-B14F-4D97-AF65-F5344CB8AC3E}">
        <p14:creationId xmlns:p14="http://schemas.microsoft.com/office/powerpoint/2010/main" val="61291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134153"/>
          </a:xfrm>
        </p:spPr>
        <p:txBody>
          <a:bodyPr>
            <a:normAutofit/>
          </a:bodyPr>
          <a:lstStyle/>
          <a:p>
            <a:r>
              <a:rPr lang="en-NZ" sz="1600" b="0" i="0" kern="1200" dirty="0">
                <a:solidFill>
                  <a:schemeClr val="tx1"/>
                </a:solidFill>
                <a:effectLst/>
                <a:latin typeface="+mn-lt"/>
                <a:ea typeface="+mj-ea"/>
                <a:cs typeface="+mj-cs"/>
              </a:rPr>
              <a:t>8. And that is when Abraham realised something very important.  God would always do the right thing.  If he obeyed God, even in this very hard thing, God would make it all right in the end.  He thought that maybe God would let Isaac die but then he would bring him back to life.</a:t>
            </a:r>
            <a:br>
              <a:rPr lang="en-NZ" sz="1600" b="0" i="0" kern="1200" dirty="0">
                <a:solidFill>
                  <a:schemeClr val="tx1"/>
                </a:solidFill>
                <a:effectLst/>
                <a:latin typeface="+mn-lt"/>
                <a:ea typeface="+mj-ea"/>
                <a:cs typeface="+mj-cs"/>
              </a:rPr>
            </a:br>
            <a:br>
              <a:rPr lang="en-NZ" sz="1600" b="0" i="0" kern="1200" dirty="0">
                <a:solidFill>
                  <a:schemeClr val="tx1"/>
                </a:solidFill>
                <a:effectLst/>
                <a:latin typeface="+mn-lt"/>
                <a:ea typeface="+mj-ea"/>
                <a:cs typeface="+mj-cs"/>
              </a:rPr>
            </a:br>
            <a:r>
              <a:rPr lang="en-NZ" sz="1600" b="0" i="0" kern="1200" dirty="0">
                <a:solidFill>
                  <a:schemeClr val="tx1"/>
                </a:solidFill>
                <a:effectLst/>
                <a:latin typeface="+mn-lt"/>
                <a:ea typeface="+mj-ea"/>
                <a:cs typeface="+mj-cs"/>
              </a:rPr>
              <a:t>Abraham</a:t>
            </a:r>
            <a:r>
              <a:rPr lang="en-NZ" sz="1600" b="0" i="0" kern="1200" baseline="0" dirty="0">
                <a:solidFill>
                  <a:schemeClr val="tx1"/>
                </a:solidFill>
                <a:effectLst/>
                <a:latin typeface="+mn-lt"/>
                <a:ea typeface="+mj-ea"/>
                <a:cs typeface="+mj-cs"/>
              </a:rPr>
              <a:t> did not understand exactly what would happen but he had faith in God.  He would do what God said.</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6</a:t>
            </a:fld>
            <a:endParaRPr lang="en-NZ" dirty="0">
              <a:solidFill>
                <a:schemeClr val="tx1"/>
              </a:solidFill>
            </a:endParaRPr>
          </a:p>
        </p:txBody>
      </p:sp>
    </p:spTree>
    <p:extLst>
      <p:ext uri="{BB962C8B-B14F-4D97-AF65-F5344CB8AC3E}">
        <p14:creationId xmlns:p14="http://schemas.microsoft.com/office/powerpoint/2010/main" val="353121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644756"/>
          </a:xfrm>
        </p:spPr>
        <p:txBody>
          <a:bodyPr>
            <a:normAutofit/>
          </a:bodyPr>
          <a:lstStyle/>
          <a:p>
            <a:r>
              <a:rPr lang="en-NZ" sz="1600" b="0" i="0" kern="1200" dirty="0">
                <a:solidFill>
                  <a:schemeClr val="tx1"/>
                </a:solidFill>
                <a:effectLst/>
                <a:latin typeface="+mn-lt"/>
                <a:ea typeface="+mj-ea"/>
                <a:cs typeface="+mj-cs"/>
              </a:rPr>
              <a:t>9. When Abraham and his son got to the top of the mountain they stacked stones</a:t>
            </a:r>
            <a:r>
              <a:rPr lang="en-NZ" sz="1600" b="0" i="0" kern="1200" baseline="0" dirty="0">
                <a:solidFill>
                  <a:schemeClr val="tx1"/>
                </a:solidFill>
                <a:effectLst/>
                <a:latin typeface="+mn-lt"/>
                <a:ea typeface="+mj-ea"/>
                <a:cs typeface="+mj-cs"/>
              </a:rPr>
              <a:t> on top of stones to build an altar.  Isaac asked his father what animal they would put on the altar.  Only Abraham knew that Isaac would be the one on the altar instead of an animal.</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7</a:t>
            </a:fld>
            <a:endParaRPr lang="en-NZ" dirty="0">
              <a:solidFill>
                <a:schemeClr val="tx1"/>
              </a:solidFill>
            </a:endParaRPr>
          </a:p>
        </p:txBody>
      </p:sp>
    </p:spTree>
    <p:extLst>
      <p:ext uri="{BB962C8B-B14F-4D97-AF65-F5344CB8AC3E}">
        <p14:creationId xmlns:p14="http://schemas.microsoft.com/office/powerpoint/2010/main" val="31849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850818"/>
          </a:xfrm>
        </p:spPr>
        <p:txBody>
          <a:bodyPr>
            <a:normAutofit/>
          </a:bodyPr>
          <a:lstStyle/>
          <a:p>
            <a:r>
              <a:rPr lang="en-NZ" sz="1600" b="0" i="0" kern="1200" dirty="0">
                <a:solidFill>
                  <a:schemeClr val="tx1"/>
                </a:solidFill>
                <a:effectLst/>
                <a:latin typeface="+mn-lt"/>
                <a:ea typeface="+mj-ea"/>
                <a:cs typeface="+mj-cs"/>
              </a:rPr>
              <a:t>10. And then the time came for Abraham to do what God said</a:t>
            </a:r>
            <a:r>
              <a:rPr lang="en-NZ" sz="1600" b="0" i="0" kern="1200" baseline="0" dirty="0">
                <a:solidFill>
                  <a:schemeClr val="tx1"/>
                </a:solidFill>
                <a:effectLst/>
                <a:latin typeface="+mn-lt"/>
                <a:ea typeface="+mj-ea"/>
                <a:cs typeface="+mj-cs"/>
              </a:rPr>
              <a:t> and kill his son.  But do you think Abraham actually killed his son?  No, he did not.  At the last minute an angel called out in a loud voice and told Abraham to stop.  Even though God knew that Abraham had enough faith to obey him God did not want him to actually kill Isaac.</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8</a:t>
            </a:fld>
            <a:endParaRPr lang="en-NZ" dirty="0">
              <a:solidFill>
                <a:schemeClr val="tx1"/>
              </a:solidFill>
            </a:endParaRPr>
          </a:p>
        </p:txBody>
      </p:sp>
    </p:spTree>
    <p:extLst>
      <p:ext uri="{BB962C8B-B14F-4D97-AF65-F5344CB8AC3E}">
        <p14:creationId xmlns:p14="http://schemas.microsoft.com/office/powerpoint/2010/main" val="413910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786423"/>
          </a:xfrm>
        </p:spPr>
        <p:txBody>
          <a:bodyPr>
            <a:normAutofit/>
          </a:bodyPr>
          <a:lstStyle/>
          <a:p>
            <a:r>
              <a:rPr lang="en-NZ" sz="1600" b="0" i="0" kern="1200" dirty="0">
                <a:solidFill>
                  <a:schemeClr val="tx1"/>
                </a:solidFill>
                <a:effectLst/>
                <a:latin typeface="+mn-lt"/>
                <a:ea typeface="+mj-ea"/>
                <a:cs typeface="+mj-cs"/>
              </a:rPr>
              <a:t>11. What</a:t>
            </a:r>
            <a:r>
              <a:rPr lang="en-NZ" sz="1600" b="0" i="0" kern="1200" baseline="0" dirty="0">
                <a:solidFill>
                  <a:schemeClr val="tx1"/>
                </a:solidFill>
                <a:effectLst/>
                <a:latin typeface="+mn-lt"/>
                <a:ea typeface="+mj-ea"/>
                <a:cs typeface="+mj-cs"/>
              </a:rPr>
              <a:t> a relief!  God would never want a person to be killed and burned on an altar.  Abraham looked up and saw a ram caught in some bushes.  He and Isaac offered the ram as a sacrifice on the altar.  </a:t>
            </a:r>
            <a:endParaRPr lang="en-NZ" sz="1600" b="0" i="0" kern="1200" dirty="0">
              <a:solidFill>
                <a:schemeClr val="tx1"/>
              </a:solidFill>
              <a:effectLst/>
              <a:latin typeface="+mn-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Footer Placeholder 2"/>
          <p:cNvSpPr>
            <a:spLocks noGrp="1"/>
          </p:cNvSpPr>
          <p:nvPr>
            <p:ph type="ftr" sz="quarter" idx="11"/>
          </p:nvPr>
        </p:nvSpPr>
        <p:spPr/>
        <p:txBody>
          <a:bodyPr/>
          <a:lstStyle/>
          <a:p>
            <a:pPr algn="r"/>
            <a:r>
              <a:rPr lang="en-NZ" dirty="0">
                <a:solidFill>
                  <a:schemeClr val="tx1"/>
                </a:solidFill>
              </a:rPr>
              <a:t>Abrahams Sacrifice   www.missionbibleclass.org</a:t>
            </a:r>
          </a:p>
        </p:txBody>
      </p:sp>
      <p:sp>
        <p:nvSpPr>
          <p:cNvPr id="4" name="Slide Number Placeholder 3"/>
          <p:cNvSpPr>
            <a:spLocks noGrp="1"/>
          </p:cNvSpPr>
          <p:nvPr>
            <p:ph type="sldNum" sz="quarter" idx="12"/>
          </p:nvPr>
        </p:nvSpPr>
        <p:spPr/>
        <p:txBody>
          <a:bodyPr/>
          <a:lstStyle/>
          <a:p>
            <a:fld id="{1576C912-10DC-4C20-A165-0C7A8AEE187A}" type="slidenum">
              <a:rPr lang="en-NZ" smtClean="0">
                <a:solidFill>
                  <a:schemeClr val="tx1"/>
                </a:solidFill>
              </a:rPr>
              <a:t>9</a:t>
            </a:fld>
            <a:endParaRPr lang="en-NZ" dirty="0">
              <a:solidFill>
                <a:schemeClr val="tx1"/>
              </a:solidFill>
            </a:endParaRPr>
          </a:p>
        </p:txBody>
      </p:sp>
    </p:spTree>
    <p:extLst>
      <p:ext uri="{BB962C8B-B14F-4D97-AF65-F5344CB8AC3E}">
        <p14:creationId xmlns:p14="http://schemas.microsoft.com/office/powerpoint/2010/main" val="1412003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1351</Words>
  <Application>Microsoft Macintosh PowerPoint</Application>
  <PresentationFormat>On-screen Show (4:3)</PresentationFormat>
  <Paragraphs>51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Futura Medium</vt:lpstr>
      <vt:lpstr>Office Theme</vt:lpstr>
      <vt:lpstr>PowerPoint Presentation</vt:lpstr>
      <vt:lpstr>4. Abraham and Sarah loved Isaac very much and looked forward to the day when Isaac would marry and have children.  Then those children would grow up and have children and then those children would grow up and have children.  </vt:lpstr>
      <vt:lpstr>5. Abraham loved his son and loved God.  Even though Abraham loved God and believed what God said a day came when Abraham was tested.  The testing day was the day God asked Abraham to do a very difficult thing.</vt:lpstr>
      <vt:lpstr>6. During the time of Abraham people showed their devotion to God by placing food or sometimes an animal they had killed on an altar and burning it up.   This was called a “sacrifice”.   Even though Abraham knew about this kind of sacrifice he had never heard about the kind of sacrifice that God asked of him on this testing day.    God said, “Take your only son, Isaac, the son you love. Go to the land of Moriah. There kill him and offer him as a whole burnt offering. Do this on one of the mountains there. I will tell you which one.”</vt:lpstr>
      <vt:lpstr>7. Most people would have just said, “NO WAY, GOD!”  After all, Abraham loved Isaac.  Besides, Isaac was his only son.  God had promised him that Isaac would grow up and have children and his children would grow up and have children so the one day God’s people would be so many that no one could count them.  If Isaac died this could never happen. </vt:lpstr>
      <vt:lpstr>8. And that is when Abraham realised something very important.  God would always do the right thing.  If he obeyed God, even in this very hard thing, God would make it all right in the end.  He thought that maybe God would let Isaac die but then he would bring him back to life.  Abraham did not understand exactly what would happen but he had faith in God.  He would do what God said.</vt:lpstr>
      <vt:lpstr>9. When Abraham and his son got to the top of the mountain they stacked stones on top of stones to build an altar.  Isaac asked his father what animal they would put on the altar.  Only Abraham knew that Isaac would be the one on the altar instead of an animal.</vt:lpstr>
      <vt:lpstr>10. And then the time came for Abraham to do what God said and kill his son.  But do you think Abraham actually killed his son?  No, he did not.  At the last minute an angel called out in a loud voice and told Abraham to stop.  Even though God knew that Abraham had enough faith to obey him God did not want him to actually kill Isaac.</vt:lpstr>
      <vt:lpstr>11. What a relief!  God would never want a person to be killed and burned on an altar.  Abraham looked up and saw a ram caught in some bushes.  He and Isaac offered the ram as a sacrifice on the altar.  </vt:lpstr>
      <vt:lpstr>12. On that day Abraham learned that he loved God more than anything else.  He would always have faith in God.  And Isaac continued to grow up and follow God.  And guess what?  He had children and then they had children and then they had children…  As years passed the number of Abraham’s descendants became so many that they were as difficult to count as the number of stars in the sky.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2020-03-01T21:55:31Z</dcterms:created>
  <dcterms:modified xsi:type="dcterms:W3CDTF">2020-03-01T22:13:30Z</dcterms:modified>
</cp:coreProperties>
</file>